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08" r:id="rId5"/>
    <p:sldId id="507" r:id="rId6"/>
    <p:sldId id="498" r:id="rId7"/>
    <p:sldId id="504" r:id="rId8"/>
    <p:sldId id="517" r:id="rId9"/>
    <p:sldId id="518" r:id="rId10"/>
    <p:sldId id="519" r:id="rId11"/>
    <p:sldId id="52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8DAC5A-4461-4C78-696C-BCA45205B909}" name="DGEE" initials="DGEE" userId="DGE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2D8"/>
    <a:srgbClr val="CDD9EF"/>
    <a:srgbClr val="3259A0"/>
    <a:srgbClr val="5C84CC"/>
    <a:srgbClr val="7093D2"/>
    <a:srgbClr val="8AA7DA"/>
    <a:srgbClr val="9FB7E1"/>
    <a:srgbClr val="009EE0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08C4C-191D-43A6-98E1-FDA231EA90B6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640FA5D-E3D4-485E-8CFC-DC851E17D212}">
      <dgm:prSet phldrT="[Texto]"/>
      <dgm:spPr/>
      <dgm:t>
        <a:bodyPr/>
        <a:lstStyle/>
        <a:p>
          <a:pPr>
            <a:buFont typeface="+mj-lt"/>
            <a:buNone/>
          </a:pPr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Definir un marco genérico de evaluaciones asociado a </a:t>
          </a:r>
          <a:r>
            <a:rPr lang="es-ES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trike="noStrik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</a:t>
          </a:r>
          <a:r>
            <a:rPr lang="es-ES" strike="no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calidad </a:t>
          </a:r>
          <a:r>
            <a:rPr lang="es-ES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(Norma para el Aseguramiento de la Calidad)</a:t>
          </a:r>
          <a:endParaRPr lang="es-MX" strike="noStrike" dirty="0"/>
        </a:p>
      </dgm:t>
    </dgm:pt>
    <dgm:pt modelId="{D0FC5913-1ED9-4B69-AA0B-FCE64F35DDF2}" type="parTrans" cxnId="{85FD7D0C-5638-40B5-9E34-8E3993D367A0}">
      <dgm:prSet/>
      <dgm:spPr/>
      <dgm:t>
        <a:bodyPr/>
        <a:lstStyle/>
        <a:p>
          <a:endParaRPr lang="es-MX"/>
        </a:p>
      </dgm:t>
    </dgm:pt>
    <dgm:pt modelId="{1789F67C-1F75-4037-9597-21CB28FC67BC}" type="sibTrans" cxnId="{85FD7D0C-5638-40B5-9E34-8E3993D367A0}">
      <dgm:prSet/>
      <dgm:spPr/>
      <dgm:t>
        <a:bodyPr/>
        <a:lstStyle/>
        <a:p>
          <a:endParaRPr lang="es-MX"/>
        </a:p>
      </dgm:t>
    </dgm:pt>
    <dgm:pt modelId="{22F0F17F-BA82-49CB-9582-D7FA653EB3CD}">
      <dgm:prSet/>
      <dgm:spPr/>
      <dgm:t>
        <a:bodyPr/>
        <a:lstStyle/>
        <a:p>
          <a:r>
            <a: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Sugerir periodicidades de aplicación de evaluaciones que tomen en cuenta la diversidad de frecuencias, etc.</a:t>
          </a:r>
        </a:p>
      </dgm:t>
    </dgm:pt>
    <dgm:pt modelId="{33B91587-A320-407B-A931-F123941A48BA}" type="parTrans" cxnId="{1BC796C0-71AF-4930-A919-B15F6FAF4328}">
      <dgm:prSet/>
      <dgm:spPr/>
      <dgm:t>
        <a:bodyPr/>
        <a:lstStyle/>
        <a:p>
          <a:endParaRPr lang="es-MX"/>
        </a:p>
      </dgm:t>
    </dgm:pt>
    <dgm:pt modelId="{21AA1341-5160-4787-8F34-D849131113CF}" type="sibTrans" cxnId="{1BC796C0-71AF-4930-A919-B15F6FAF4328}">
      <dgm:prSet/>
      <dgm:spPr/>
      <dgm:t>
        <a:bodyPr/>
        <a:lstStyle/>
        <a:p>
          <a:endParaRPr lang="es-MX"/>
        </a:p>
      </dgm:t>
    </dgm:pt>
    <dgm:pt modelId="{1E289B8B-D1C2-4170-A98C-ECC6854C773F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Identificar las evidencias del MPEG útiles para cada tipo de evaluación</a:t>
          </a:r>
        </a:p>
      </dgm:t>
    </dgm:pt>
    <dgm:pt modelId="{F47D3722-E104-41FF-B6F9-82EC1B6C1DE2}" type="parTrans" cxnId="{9EE7F2AD-57FB-4AE4-BBE1-34313D43E7EF}">
      <dgm:prSet/>
      <dgm:spPr/>
      <dgm:t>
        <a:bodyPr/>
        <a:lstStyle/>
        <a:p>
          <a:endParaRPr lang="es-MX"/>
        </a:p>
      </dgm:t>
    </dgm:pt>
    <dgm:pt modelId="{B23BC708-5CB1-4D05-891A-A0AE077D986D}" type="sibTrans" cxnId="{9EE7F2AD-57FB-4AE4-BBE1-34313D43E7EF}">
      <dgm:prSet/>
      <dgm:spPr/>
      <dgm:t>
        <a:bodyPr/>
        <a:lstStyle/>
        <a:p>
          <a:endParaRPr lang="es-MX"/>
        </a:p>
      </dgm:t>
    </dgm:pt>
    <dgm:pt modelId="{B60AA0C4-E939-4A58-B879-A159E7F65DC2}" type="pres">
      <dgm:prSet presAssocID="{5E908C4C-191D-43A6-98E1-FDA231EA90B6}" presName="Name0" presStyleCnt="0">
        <dgm:presLayoutVars>
          <dgm:chMax val="7"/>
          <dgm:chPref val="7"/>
          <dgm:dir/>
        </dgm:presLayoutVars>
      </dgm:prSet>
      <dgm:spPr/>
    </dgm:pt>
    <dgm:pt modelId="{483F6197-9B25-4B46-A613-3732D414DF55}" type="pres">
      <dgm:prSet presAssocID="{5E908C4C-191D-43A6-98E1-FDA231EA90B6}" presName="Name1" presStyleCnt="0"/>
      <dgm:spPr/>
    </dgm:pt>
    <dgm:pt modelId="{07BF56BE-FFB7-4B68-B82A-5D444AB895B7}" type="pres">
      <dgm:prSet presAssocID="{5E908C4C-191D-43A6-98E1-FDA231EA90B6}" presName="cycle" presStyleCnt="0"/>
      <dgm:spPr/>
    </dgm:pt>
    <dgm:pt modelId="{33DF71D8-80A6-48DF-8150-D646AEF065FE}" type="pres">
      <dgm:prSet presAssocID="{5E908C4C-191D-43A6-98E1-FDA231EA90B6}" presName="srcNode" presStyleLbl="node1" presStyleIdx="0" presStyleCnt="3"/>
      <dgm:spPr/>
    </dgm:pt>
    <dgm:pt modelId="{BB34A044-EABE-49CB-8971-FDE105C0F4E0}" type="pres">
      <dgm:prSet presAssocID="{5E908C4C-191D-43A6-98E1-FDA231EA90B6}" presName="conn" presStyleLbl="parChTrans1D2" presStyleIdx="0" presStyleCnt="1"/>
      <dgm:spPr/>
    </dgm:pt>
    <dgm:pt modelId="{AAC0D471-401E-4DD6-B684-FE8D95FB4843}" type="pres">
      <dgm:prSet presAssocID="{5E908C4C-191D-43A6-98E1-FDA231EA90B6}" presName="extraNode" presStyleLbl="node1" presStyleIdx="0" presStyleCnt="3"/>
      <dgm:spPr/>
    </dgm:pt>
    <dgm:pt modelId="{5B6C2BFB-B39B-448D-AB86-E9F49D1D1D43}" type="pres">
      <dgm:prSet presAssocID="{5E908C4C-191D-43A6-98E1-FDA231EA90B6}" presName="dstNode" presStyleLbl="node1" presStyleIdx="0" presStyleCnt="3"/>
      <dgm:spPr/>
    </dgm:pt>
    <dgm:pt modelId="{771535BD-45B9-4144-BD3E-073B4BB064FA}" type="pres">
      <dgm:prSet presAssocID="{3640FA5D-E3D4-485E-8CFC-DC851E17D212}" presName="text_1" presStyleLbl="node1" presStyleIdx="0" presStyleCnt="3">
        <dgm:presLayoutVars>
          <dgm:bulletEnabled val="1"/>
        </dgm:presLayoutVars>
      </dgm:prSet>
      <dgm:spPr/>
    </dgm:pt>
    <dgm:pt modelId="{05DC479D-63BB-4330-A0A0-67BA055441BB}" type="pres">
      <dgm:prSet presAssocID="{3640FA5D-E3D4-485E-8CFC-DC851E17D212}" presName="accent_1" presStyleCnt="0"/>
      <dgm:spPr/>
    </dgm:pt>
    <dgm:pt modelId="{ED7D76CB-9603-4DEC-ADFF-BDA3A7586626}" type="pres">
      <dgm:prSet presAssocID="{3640FA5D-E3D4-485E-8CFC-DC851E17D212}" presName="accentRepeatNode" presStyleLbl="solidFgAcc1" presStyleIdx="0" presStyleCnt="3"/>
      <dgm:spPr/>
    </dgm:pt>
    <dgm:pt modelId="{451261B9-4CDD-44B8-8389-15B535ACE196}" type="pres">
      <dgm:prSet presAssocID="{22F0F17F-BA82-49CB-9582-D7FA653EB3CD}" presName="text_2" presStyleLbl="node1" presStyleIdx="1" presStyleCnt="3">
        <dgm:presLayoutVars>
          <dgm:bulletEnabled val="1"/>
        </dgm:presLayoutVars>
      </dgm:prSet>
      <dgm:spPr/>
    </dgm:pt>
    <dgm:pt modelId="{C185D5D4-CFB0-4FD8-B483-AB2727A95F04}" type="pres">
      <dgm:prSet presAssocID="{22F0F17F-BA82-49CB-9582-D7FA653EB3CD}" presName="accent_2" presStyleCnt="0"/>
      <dgm:spPr/>
    </dgm:pt>
    <dgm:pt modelId="{381CEC53-9429-40E5-B3AE-BD8704BBB2BA}" type="pres">
      <dgm:prSet presAssocID="{22F0F17F-BA82-49CB-9582-D7FA653EB3CD}" presName="accentRepeatNode" presStyleLbl="solidFgAcc1" presStyleIdx="1" presStyleCnt="3"/>
      <dgm:spPr/>
    </dgm:pt>
    <dgm:pt modelId="{DD10BFE0-E3A4-41F4-B979-73F99E0B730B}" type="pres">
      <dgm:prSet presAssocID="{1E289B8B-D1C2-4170-A98C-ECC6854C773F}" presName="text_3" presStyleLbl="node1" presStyleIdx="2" presStyleCnt="3">
        <dgm:presLayoutVars>
          <dgm:bulletEnabled val="1"/>
        </dgm:presLayoutVars>
      </dgm:prSet>
      <dgm:spPr/>
    </dgm:pt>
    <dgm:pt modelId="{F72FEDB5-6328-4699-ACA6-97AD5F47F859}" type="pres">
      <dgm:prSet presAssocID="{1E289B8B-D1C2-4170-A98C-ECC6854C773F}" presName="accent_3" presStyleCnt="0"/>
      <dgm:spPr/>
    </dgm:pt>
    <dgm:pt modelId="{0D3473D7-D14D-4F1B-B7F0-E052F5A24405}" type="pres">
      <dgm:prSet presAssocID="{1E289B8B-D1C2-4170-A98C-ECC6854C773F}" presName="accentRepeatNode" presStyleLbl="solidFgAcc1" presStyleIdx="2" presStyleCnt="3"/>
      <dgm:spPr/>
    </dgm:pt>
  </dgm:ptLst>
  <dgm:cxnLst>
    <dgm:cxn modelId="{59FEA101-4420-4354-8F12-803AE7EB6E32}" type="presOf" srcId="{3640FA5D-E3D4-485E-8CFC-DC851E17D212}" destId="{771535BD-45B9-4144-BD3E-073B4BB064FA}" srcOrd="0" destOrd="0" presId="urn:microsoft.com/office/officeart/2008/layout/VerticalCurvedList"/>
    <dgm:cxn modelId="{85FD7D0C-5638-40B5-9E34-8E3993D367A0}" srcId="{5E908C4C-191D-43A6-98E1-FDA231EA90B6}" destId="{3640FA5D-E3D4-485E-8CFC-DC851E17D212}" srcOrd="0" destOrd="0" parTransId="{D0FC5913-1ED9-4B69-AA0B-FCE64F35DDF2}" sibTransId="{1789F67C-1F75-4037-9597-21CB28FC67BC}"/>
    <dgm:cxn modelId="{EA49E420-73F0-472D-8AB3-7B30D3A3A948}" type="presOf" srcId="{22F0F17F-BA82-49CB-9582-D7FA653EB3CD}" destId="{451261B9-4CDD-44B8-8389-15B535ACE196}" srcOrd="0" destOrd="0" presId="urn:microsoft.com/office/officeart/2008/layout/VerticalCurvedList"/>
    <dgm:cxn modelId="{9EE7F2AD-57FB-4AE4-BBE1-34313D43E7EF}" srcId="{5E908C4C-191D-43A6-98E1-FDA231EA90B6}" destId="{1E289B8B-D1C2-4170-A98C-ECC6854C773F}" srcOrd="2" destOrd="0" parTransId="{F47D3722-E104-41FF-B6F9-82EC1B6C1DE2}" sibTransId="{B23BC708-5CB1-4D05-891A-A0AE077D986D}"/>
    <dgm:cxn modelId="{688B29BE-E765-4AE1-83ED-7CBBD329F230}" type="presOf" srcId="{5E908C4C-191D-43A6-98E1-FDA231EA90B6}" destId="{B60AA0C4-E939-4A58-B879-A159E7F65DC2}" srcOrd="0" destOrd="0" presId="urn:microsoft.com/office/officeart/2008/layout/VerticalCurvedList"/>
    <dgm:cxn modelId="{1BC796C0-71AF-4930-A919-B15F6FAF4328}" srcId="{5E908C4C-191D-43A6-98E1-FDA231EA90B6}" destId="{22F0F17F-BA82-49CB-9582-D7FA653EB3CD}" srcOrd="1" destOrd="0" parTransId="{33B91587-A320-407B-A931-F123941A48BA}" sibTransId="{21AA1341-5160-4787-8F34-D849131113CF}"/>
    <dgm:cxn modelId="{BC4AC7D4-4E28-4794-81F0-F162545875C7}" type="presOf" srcId="{1E289B8B-D1C2-4170-A98C-ECC6854C773F}" destId="{DD10BFE0-E3A4-41F4-B979-73F99E0B730B}" srcOrd="0" destOrd="0" presId="urn:microsoft.com/office/officeart/2008/layout/VerticalCurvedList"/>
    <dgm:cxn modelId="{C609BAD9-325E-4D7F-8E44-DF9C099DB2DE}" type="presOf" srcId="{1789F67C-1F75-4037-9597-21CB28FC67BC}" destId="{BB34A044-EABE-49CB-8971-FDE105C0F4E0}" srcOrd="0" destOrd="0" presId="urn:microsoft.com/office/officeart/2008/layout/VerticalCurvedList"/>
    <dgm:cxn modelId="{152C891C-2ED2-4AE2-8EDB-BB4341173BCB}" type="presParOf" srcId="{B60AA0C4-E939-4A58-B879-A159E7F65DC2}" destId="{483F6197-9B25-4B46-A613-3732D414DF55}" srcOrd="0" destOrd="0" presId="urn:microsoft.com/office/officeart/2008/layout/VerticalCurvedList"/>
    <dgm:cxn modelId="{5A43B44A-D697-481D-A40E-BA97B1E0A33F}" type="presParOf" srcId="{483F6197-9B25-4B46-A613-3732D414DF55}" destId="{07BF56BE-FFB7-4B68-B82A-5D444AB895B7}" srcOrd="0" destOrd="0" presId="urn:microsoft.com/office/officeart/2008/layout/VerticalCurvedList"/>
    <dgm:cxn modelId="{5A5A902E-F792-4A1B-9078-A1EB00712A75}" type="presParOf" srcId="{07BF56BE-FFB7-4B68-B82A-5D444AB895B7}" destId="{33DF71D8-80A6-48DF-8150-D646AEF065FE}" srcOrd="0" destOrd="0" presId="urn:microsoft.com/office/officeart/2008/layout/VerticalCurvedList"/>
    <dgm:cxn modelId="{F8A25C85-349B-4DD6-B86D-0C65163F4050}" type="presParOf" srcId="{07BF56BE-FFB7-4B68-B82A-5D444AB895B7}" destId="{BB34A044-EABE-49CB-8971-FDE105C0F4E0}" srcOrd="1" destOrd="0" presId="urn:microsoft.com/office/officeart/2008/layout/VerticalCurvedList"/>
    <dgm:cxn modelId="{51C8DC8F-7E94-48D3-BD95-C05110B608FA}" type="presParOf" srcId="{07BF56BE-FFB7-4B68-B82A-5D444AB895B7}" destId="{AAC0D471-401E-4DD6-B684-FE8D95FB4843}" srcOrd="2" destOrd="0" presId="urn:microsoft.com/office/officeart/2008/layout/VerticalCurvedList"/>
    <dgm:cxn modelId="{E781A9F6-AE71-4841-A053-480FEA2853E1}" type="presParOf" srcId="{07BF56BE-FFB7-4B68-B82A-5D444AB895B7}" destId="{5B6C2BFB-B39B-448D-AB86-E9F49D1D1D43}" srcOrd="3" destOrd="0" presId="urn:microsoft.com/office/officeart/2008/layout/VerticalCurvedList"/>
    <dgm:cxn modelId="{A22C1107-FAFC-453A-8474-375F8CD6EC1C}" type="presParOf" srcId="{483F6197-9B25-4B46-A613-3732D414DF55}" destId="{771535BD-45B9-4144-BD3E-073B4BB064FA}" srcOrd="1" destOrd="0" presId="urn:microsoft.com/office/officeart/2008/layout/VerticalCurvedList"/>
    <dgm:cxn modelId="{6C95B97E-8C9E-4D0C-97EF-C10DE97F0CA2}" type="presParOf" srcId="{483F6197-9B25-4B46-A613-3732D414DF55}" destId="{05DC479D-63BB-4330-A0A0-67BA055441BB}" srcOrd="2" destOrd="0" presId="urn:microsoft.com/office/officeart/2008/layout/VerticalCurvedList"/>
    <dgm:cxn modelId="{8A05BF62-E2CA-4FDF-A1A1-3BF5B21B8891}" type="presParOf" srcId="{05DC479D-63BB-4330-A0A0-67BA055441BB}" destId="{ED7D76CB-9603-4DEC-ADFF-BDA3A7586626}" srcOrd="0" destOrd="0" presId="urn:microsoft.com/office/officeart/2008/layout/VerticalCurvedList"/>
    <dgm:cxn modelId="{C6658590-C2E0-44A1-886A-BF34BDDAC11B}" type="presParOf" srcId="{483F6197-9B25-4B46-A613-3732D414DF55}" destId="{451261B9-4CDD-44B8-8389-15B535ACE196}" srcOrd="3" destOrd="0" presId="urn:microsoft.com/office/officeart/2008/layout/VerticalCurvedList"/>
    <dgm:cxn modelId="{E2FDF843-C0CC-40FC-A7C6-44F917FAEA63}" type="presParOf" srcId="{483F6197-9B25-4B46-A613-3732D414DF55}" destId="{C185D5D4-CFB0-4FD8-B483-AB2727A95F04}" srcOrd="4" destOrd="0" presId="urn:microsoft.com/office/officeart/2008/layout/VerticalCurvedList"/>
    <dgm:cxn modelId="{F261F4D2-89B2-4BD8-AE55-B41F06805C5A}" type="presParOf" srcId="{C185D5D4-CFB0-4FD8-B483-AB2727A95F04}" destId="{381CEC53-9429-40E5-B3AE-BD8704BBB2BA}" srcOrd="0" destOrd="0" presId="urn:microsoft.com/office/officeart/2008/layout/VerticalCurvedList"/>
    <dgm:cxn modelId="{0CE36DBC-6667-4620-85A7-8C80425723C8}" type="presParOf" srcId="{483F6197-9B25-4B46-A613-3732D414DF55}" destId="{DD10BFE0-E3A4-41F4-B979-73F99E0B730B}" srcOrd="5" destOrd="0" presId="urn:microsoft.com/office/officeart/2008/layout/VerticalCurvedList"/>
    <dgm:cxn modelId="{3DAE9759-5AD1-4EF7-96E5-DA0AF764B988}" type="presParOf" srcId="{483F6197-9B25-4B46-A613-3732D414DF55}" destId="{F72FEDB5-6328-4699-ACA6-97AD5F47F859}" srcOrd="6" destOrd="0" presId="urn:microsoft.com/office/officeart/2008/layout/VerticalCurvedList"/>
    <dgm:cxn modelId="{0C69CA09-26FA-45E9-93B3-608E146D2648}" type="presParOf" srcId="{F72FEDB5-6328-4699-ACA6-97AD5F47F859}" destId="{0D3473D7-D14D-4F1B-B7F0-E052F5A244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4A044-EABE-49CB-8971-FDE105C0F4E0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535BD-45B9-4144-BD3E-073B4BB064FA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Definir un marco genérico de evaluaciones asociado a </a:t>
          </a:r>
          <a:r>
            <a:rPr lang="es-ES" sz="2300" strike="sngStrike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2300" strike="noStrike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</a:t>
          </a:r>
          <a:r>
            <a:rPr lang="es-ES" sz="2300" strike="noStrike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calidad </a:t>
          </a:r>
          <a:r>
            <a:rPr lang="es-ES" sz="2300" strike="noStrike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(Norma para el Aseguramiento de la Calidad)</a:t>
          </a:r>
          <a:endParaRPr lang="es-MX" sz="2300" strike="noStrike" kern="1200" dirty="0"/>
        </a:p>
      </dsp:txBody>
      <dsp:txXfrm>
        <a:off x="752110" y="541866"/>
        <a:ext cx="7301111" cy="1083733"/>
      </dsp:txXfrm>
    </dsp:sp>
    <dsp:sp modelId="{ED7D76CB-9603-4DEC-ADFF-BDA3A7586626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1261B9-4CDD-44B8-8389-15B535ACE196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Sugerir periodicidades de aplicación de evaluaciones que tomen en cuenta la diversidad de frecuencias, etc.</a:t>
          </a:r>
        </a:p>
      </dsp:txBody>
      <dsp:txXfrm>
        <a:off x="1146048" y="2167466"/>
        <a:ext cx="6907174" cy="1083733"/>
      </dsp:txXfrm>
    </dsp:sp>
    <dsp:sp modelId="{381CEC53-9429-40E5-B3AE-BD8704BBB2BA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10BFE0-E3A4-41F4-B979-73F99E0B730B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Identificar las evidencias del MPEG útiles para cada tipo de evaluación</a:t>
          </a:r>
        </a:p>
      </dsp:txBody>
      <dsp:txXfrm>
        <a:off x="752110" y="3793066"/>
        <a:ext cx="7301111" cy="1083733"/>
      </dsp:txXfrm>
    </dsp:sp>
    <dsp:sp modelId="{0D3473D7-D14D-4F1B-B7F0-E052F5A24405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B575-AC3B-4B00-B577-654A76728F3E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79D3F-AE9A-4AE0-B8B6-A655356E50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05CE0-C90C-7F69-B15D-1439D1370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C8F358-3D41-C110-1170-FCC48858C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E4934-252A-E059-4113-526BA126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A7695-F0AF-1E30-A660-F8278E1B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C281-4CAB-EF19-E0D5-1F840A30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A9B82-8A5D-F491-CCB3-732F3869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70F670-F567-3975-1D87-AEDD3A52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615ED-BD1F-78BF-5805-F3AD1F4C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B0E7B-A13B-2284-6FA4-8E155C9E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B3B42-8310-00A8-7F15-9A9BF197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33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104E0A-4199-7953-40B7-C82B332C2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1020FD-E45D-2C2A-28C6-DA035DD9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30B07-CE55-2086-33EF-A8D9DB0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085B3-0945-5501-A14D-4855EFA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7AAF0-3239-60F4-FAE0-25BB31DE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47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90305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E8C61-0478-4169-E25D-EFCE6AAE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9078-38F8-D3CB-476B-1C9DAA61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351DC-676E-E45B-1796-85B1D1B3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13DD1-B3E1-B52A-1B6A-764BA6C9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AF1AC-A09B-9590-401B-F6FAECF0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82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8318E-1992-0879-2B7D-CE209BF2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65C8B-39A4-CAD5-3FFA-9A0A2159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59369-F0E7-E594-522B-0F16FF79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F68E-611A-D87A-6D65-B70ECF7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70016-43BF-2092-E181-71139663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4E01-FDCB-8C1C-2140-845B12BC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E55F1-1D34-971E-5E69-26420EFD2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93ED3-069A-1350-BC24-3C8F7E73B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B75B8-0D25-5A46-8F99-B321A6D6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949FA7-C2D7-1F2F-374C-B78B937D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3169F-281D-3B71-8EB5-2BAACB42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0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AFC1B-910F-0751-D3CF-CB3E7EB4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A3750-BD38-5F7C-EBF2-282E1287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8518F-D49E-5FCC-CFC2-866B6E2CB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3FBDFD-5597-1125-5F32-5C0FF946B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FAD85A-AAB4-185E-CACB-DC401A12B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7A5B66-7687-C708-382C-F1F6C25D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AE3739-C718-ED33-752D-FCCB6667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C24592-3566-4B96-9E91-38F5AD1F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2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C106D-D6F4-5A44-1365-D0A38BBB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2C376-30C1-8A76-8A00-FB2903A5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59D3CC-D31D-2BD5-DF21-34294060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521DC-603F-456E-BB2C-D19096E1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1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C81D20-1DE9-673D-E45B-C8E098E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DD79EB-15CC-AB0E-039A-E5D30003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471777-9E27-6238-C5AB-AE3C8CDF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1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A0CB-4D10-0B3F-DD1D-E198D7BD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6E136-07CD-0620-4183-ADC639DE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B213BD-9BB8-C221-E201-C7D2DD6E1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69338-5E57-C833-929D-285EC0A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06BDC6-FB8C-36EA-E752-B1AFAADB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664E4-F3FB-1E1C-50F0-FD2C6E26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07F22-D81C-7455-08D0-48779891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C9EA30-163D-D0A6-0D51-4B206ED49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F1D0C9-1E0B-77DB-D892-93235A71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7243D-0A09-E33F-FE79-DC6C11BE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377FD-9D2F-65FF-74EF-B4299ADE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513AD-04C1-CED1-4CFC-A11F086D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3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FC7626-CDD7-AA0E-F558-F7F0CDCB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162D6-A791-8846-5ABD-A587C3C1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DACDF-AC32-393B-3494-C29424408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85C-A806-4ECD-A7B9-092CF1ECCD54}" type="datetimeFigureOut">
              <a:rPr lang="es-MX" smtClean="0"/>
              <a:t>15/12/2022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245B7-552E-9AC6-DED2-F47989994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9EA68-28D4-D36A-FDD3-B0911C39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31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em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95500" y="2105918"/>
            <a:ext cx="5482949" cy="2646163"/>
          </a:xfrm>
          <a:prstGeom prst="rect">
            <a:avLst/>
          </a:prstGeom>
        </p:spPr>
        <p:txBody>
          <a:bodyPr/>
          <a:lstStyle/>
          <a:p>
            <a:r>
              <a:rPr lang="es-MX" sz="4400" dirty="0">
                <a:latin typeface="+mj-lt"/>
              </a:rPr>
              <a:t>Grupo de trabajo sobre evaluación de la calidad</a:t>
            </a:r>
          </a:p>
        </p:txBody>
      </p:sp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186452" y="-69794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4A641C2-66BC-F3D5-65E4-1DACE7FE5936}"/>
              </a:ext>
            </a:extLst>
          </p:cNvPr>
          <p:cNvSpPr txBox="1"/>
          <p:nvPr/>
        </p:nvSpPr>
        <p:spPr>
          <a:xfrm>
            <a:off x="618131" y="691915"/>
            <a:ext cx="1097744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han llevado a cabo cinco sesiones del grupo de trabajo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área ha expuesto su experiencia en la evaluación de los programas de información (DGEE, DGEGSPJ, DGES, DGGMA, DGCSPIRI):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DGEE expuso la evaluación del proceso que realiza el Censo Económico y la evaluación de los principios de calidad que se realiza en el marco del sistema de gestión de calidad de los Índices de Precios.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DGEGSPJ expuso la metodología utilizada para la evaluación de los censos de gobierno.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DGGMA expuso las características principales del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odelo de Calidad de los Datos Espaciales que utilizan para la evaluación de la calidad de los productos finales.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DGES expuso de forma genérica las evaluaciones realizadas en registros administrativos, programa de estadísticas en áreas pequeñas y el Censo de Población y Vivienda.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DGCSPIRI presentó la forma en que evalúa la usabilidad a través de la evaluación de herramientas y segmentos de usuarios, de forma transversal a los programas de información.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1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186452" y="-69794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Primeras</a:t>
            </a:r>
            <a:r>
              <a:rPr lang="es-MX" sz="2400" b="1" dirty="0">
                <a:solidFill>
                  <a:schemeClr val="bg1"/>
                </a:solidFill>
              </a:rPr>
              <a:t> impresiones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4A641C2-66BC-F3D5-65E4-1DACE7FE5936}"/>
              </a:ext>
            </a:extLst>
          </p:cNvPr>
          <p:cNvSpPr txBox="1"/>
          <p:nvPr/>
        </p:nvSpPr>
        <p:spPr>
          <a:xfrm>
            <a:off x="618131" y="1292093"/>
            <a:ext cx="1097744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 el contenido de las evaluaciones como el grado de profundidad es disímbolo, lo cual responde tanto a las características de los procesos de producción como a las decisiones ejecutivas particulares de las áreas responsables.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arios participantes del grupo de trabajo han expresado que será útil tener un marco común a un nivel de generalidad suficientemente amplio para que pueda aplicarse en los distintos programas.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necesario homologar el entendimiento de algunos conceptos como parte de este esfuerzo de institucionalizar las prácticas de evaluación de la calidad.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importante definir el alcance de las evaluaciones de accesibilidad para que retroalimenten a los programas de información.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2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AAF1793-E4F8-7543-5304-AC340C3FE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279477"/>
              </p:ext>
            </p:extLst>
          </p:nvPr>
        </p:nvGraphicFramePr>
        <p:xfrm>
          <a:off x="1963606" y="5683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C562A7D-8BEE-7C8C-EF36-15D451A650A8}"/>
              </a:ext>
            </a:extLst>
          </p:cNvPr>
          <p:cNvSpPr txBox="1"/>
          <p:nvPr/>
        </p:nvSpPr>
        <p:spPr>
          <a:xfrm>
            <a:off x="2453133" y="1237673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1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ECDB3C0-05D1-DAE8-2A29-978C150691A5}"/>
              </a:ext>
            </a:extLst>
          </p:cNvPr>
          <p:cNvSpPr txBox="1"/>
          <p:nvPr/>
        </p:nvSpPr>
        <p:spPr>
          <a:xfrm>
            <a:off x="2453133" y="4548909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3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88CCF99-2156-ABAA-4894-D3A635052541}"/>
              </a:ext>
            </a:extLst>
          </p:cNvPr>
          <p:cNvSpPr txBox="1"/>
          <p:nvPr/>
        </p:nvSpPr>
        <p:spPr>
          <a:xfrm>
            <a:off x="2859533" y="2842886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2</a:t>
            </a:r>
            <a:endParaRPr lang="es-MX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3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673B89C4-B1CA-6606-12CC-6BA0F8A16435}"/>
              </a:ext>
            </a:extLst>
          </p:cNvPr>
          <p:cNvGrpSpPr/>
          <p:nvPr/>
        </p:nvGrpSpPr>
        <p:grpSpPr>
          <a:xfrm>
            <a:off x="1157411" y="845896"/>
            <a:ext cx="7301111" cy="1083733"/>
            <a:chOff x="752110" y="541866"/>
            <a:chExt cx="7301111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27CC38C-F07D-56E8-E6C4-E0A7D95596D1}"/>
                </a:ext>
              </a:extLst>
            </p:cNvPr>
            <p:cNvSpPr/>
            <p:nvPr/>
          </p:nvSpPr>
          <p:spPr>
            <a:xfrm>
              <a:off x="752110" y="541866"/>
              <a:ext cx="7301111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BDE8B21F-6284-2203-4027-2FBE27FDB4FC}"/>
                </a:ext>
              </a:extLst>
            </p:cNvPr>
            <p:cNvSpPr txBox="1"/>
            <p:nvPr/>
          </p:nvSpPr>
          <p:spPr>
            <a:xfrm>
              <a:off x="752110" y="541866"/>
              <a:ext cx="7301111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lvl="0">
                <a:buFont typeface="+mj-lt"/>
                <a:buNone/>
              </a:pPr>
              <a:r>
                <a:rPr lang="es-ES" sz="2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Definir un marco genérico de evaluaciones asociado a </a:t>
              </a:r>
              <a:r>
                <a:rPr lang="es-ES" sz="21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ES" sz="2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</a:t>
              </a:r>
              <a:r>
                <a:rPr lang="es-ES" sz="21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ES" sz="2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calidad (Norma para el Aseguramiento de la Calidad</a:t>
              </a:r>
              <a:r>
                <a:rPr lang="es-ES" sz="2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s-MX" sz="2100" dirty="0"/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A5037B5E-553E-625F-28F1-FF46BD9FBFFF}"/>
              </a:ext>
            </a:extLst>
          </p:cNvPr>
          <p:cNvSpPr/>
          <p:nvPr/>
        </p:nvSpPr>
        <p:spPr>
          <a:xfrm>
            <a:off x="480078" y="710430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267BE98-D9AE-ADBC-E04A-DF54A6674D74}"/>
              </a:ext>
            </a:extLst>
          </p:cNvPr>
          <p:cNvSpPr txBox="1"/>
          <p:nvPr/>
        </p:nvSpPr>
        <p:spPr>
          <a:xfrm>
            <a:off x="903411" y="1003041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1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B86275-5A93-E4DA-6B4C-06B7BBF9832A}"/>
              </a:ext>
            </a:extLst>
          </p:cNvPr>
          <p:cNvSpPr txBox="1"/>
          <p:nvPr/>
        </p:nvSpPr>
        <p:spPr>
          <a:xfrm>
            <a:off x="553830" y="2412797"/>
            <a:ext cx="11084340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buscará generar un marco genérico; no se pretende definir metodologías específicas.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un marco común que permita homo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logar conceptos de evaluación entre las distintas áreas del Instituto.</a:t>
            </a:r>
            <a:endParaRPr lang="es-E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acordarán las principales preguntas de evaluación a la calidad de los productos y procesos.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revisará si serán preguntas homogéneas o es necesario dividirlas por método de generación.</a:t>
            </a:r>
            <a:endParaRPr lang="es-E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considerará tanto la experiencia internacional como las evaluaciones que ya se realizan en el INEGI.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4362A54A-FA91-B900-5071-E99C31885EDC}"/>
              </a:ext>
            </a:extLst>
          </p:cNvPr>
          <p:cNvGrpSpPr/>
          <p:nvPr/>
        </p:nvGrpSpPr>
        <p:grpSpPr>
          <a:xfrm>
            <a:off x="1214768" y="845897"/>
            <a:ext cx="6907174" cy="1083733"/>
            <a:chOff x="1146048" y="2167466"/>
            <a:chExt cx="6907174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47D2659-3E61-BD1E-E93E-E97F2E853070}"/>
                </a:ext>
              </a:extLst>
            </p:cNvPr>
            <p:cNvSpPr/>
            <p:nvPr/>
          </p:nvSpPr>
          <p:spPr>
            <a:xfrm>
              <a:off x="1146048" y="2167466"/>
              <a:ext cx="6907174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C9722B9A-E8FA-F260-BD8F-BE553D665DE7}"/>
                </a:ext>
              </a:extLst>
            </p:cNvPr>
            <p:cNvSpPr txBox="1"/>
            <p:nvPr/>
          </p:nvSpPr>
          <p:spPr>
            <a:xfrm>
              <a:off x="1146048" y="2167466"/>
              <a:ext cx="6907174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Sugerir periodicidades de aplicación de evaluaciones que tomen en cuenta la diversidad de frecuencias, etc.</a:t>
              </a:r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6C82363B-EF9A-FDB2-BAF8-42FD8A0FBEE6}"/>
              </a:ext>
            </a:extLst>
          </p:cNvPr>
          <p:cNvSpPr/>
          <p:nvPr/>
        </p:nvSpPr>
        <p:spPr>
          <a:xfrm>
            <a:off x="537434" y="710431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315509-B250-A6CC-56A3-093BD8BF87F0}"/>
              </a:ext>
            </a:extLst>
          </p:cNvPr>
          <p:cNvSpPr txBox="1"/>
          <p:nvPr/>
        </p:nvSpPr>
        <p:spPr>
          <a:xfrm>
            <a:off x="960767" y="1003042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2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5FDE701-192B-060F-8E4A-FF7FD70BF8E0}"/>
              </a:ext>
            </a:extLst>
          </p:cNvPr>
          <p:cNvSpPr txBox="1"/>
          <p:nvPr/>
        </p:nvSpPr>
        <p:spPr>
          <a:xfrm>
            <a:off x="564683" y="2517905"/>
            <a:ext cx="11084340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conveniente que se realicen evaluaciones escalonadas para evitar cargas de trabajo excesivas.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 suficiente dividir las evaluaciones en ciclo completo y ciclo operativo. En las encuestas mensuales no es factible realizar evaluaciones profundas cada mes, por lo que será conveniente analizar los resultados anualmente, por ejemplo.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busca que se realicen distintos tipos de evaluación que identifiquen áreas de mejora desde distintos aspectos de la calidad.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4728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B0684B3-519E-350D-E335-A29C9FF3A3DA}"/>
              </a:ext>
            </a:extLst>
          </p:cNvPr>
          <p:cNvGrpSpPr/>
          <p:nvPr/>
        </p:nvGrpSpPr>
        <p:grpSpPr>
          <a:xfrm>
            <a:off x="1167747" y="929024"/>
            <a:ext cx="7301111" cy="1083733"/>
            <a:chOff x="752110" y="3793066"/>
            <a:chExt cx="7301111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15A77838-BC6D-321A-9E21-9394D5F20E93}"/>
                </a:ext>
              </a:extLst>
            </p:cNvPr>
            <p:cNvSpPr/>
            <p:nvPr/>
          </p:nvSpPr>
          <p:spPr>
            <a:xfrm>
              <a:off x="752110" y="3793066"/>
              <a:ext cx="7301111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9AA3DDF-F15B-9FB9-196A-FE1A53B8B253}"/>
                </a:ext>
              </a:extLst>
            </p:cNvPr>
            <p:cNvSpPr txBox="1"/>
            <p:nvPr/>
          </p:nvSpPr>
          <p:spPr>
            <a:xfrm>
              <a:off x="752110" y="3793066"/>
              <a:ext cx="7301111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1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Identificar las evidencias del MPEG útiles para cada tipo de evaluación</a:t>
              </a:r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6BA1E7DA-915C-0BC1-5FD9-E88D854A685C}"/>
              </a:ext>
            </a:extLst>
          </p:cNvPr>
          <p:cNvSpPr/>
          <p:nvPr/>
        </p:nvSpPr>
        <p:spPr>
          <a:xfrm>
            <a:off x="490414" y="793558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E0A025-C559-8732-E40B-D2311C6EED67}"/>
              </a:ext>
            </a:extLst>
          </p:cNvPr>
          <p:cNvSpPr txBox="1"/>
          <p:nvPr/>
        </p:nvSpPr>
        <p:spPr>
          <a:xfrm>
            <a:off x="913747" y="1061796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3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C454385-7A9E-2E2B-4E86-3460FE75F40B}"/>
              </a:ext>
            </a:extLst>
          </p:cNvPr>
          <p:cNvSpPr txBox="1"/>
          <p:nvPr/>
        </p:nvSpPr>
        <p:spPr>
          <a:xfrm>
            <a:off x="553830" y="2569647"/>
            <a:ext cx="11084340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Algunas evidencias del MPEG son útiles para evaluar la calidad.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algunos casos se necesitarán otros insumos o metodologías específicas.  Por ejemplo, para evaluar la accesibilidad se pueden utilizar metodologías de usabilidad de herramientas como son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sorting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creará una biblioteca (catálogo) de metodologías que incluya las que se aplican en el Instituto y en otros países.</a:t>
            </a:r>
          </a:p>
        </p:txBody>
      </p:sp>
    </p:spTree>
    <p:extLst>
      <p:ext uri="{BB962C8B-B14F-4D97-AF65-F5344CB8AC3E}">
        <p14:creationId xmlns:p14="http://schemas.microsoft.com/office/powerpoint/2010/main" val="31746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Mapa de ruta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4DADF07-6C35-ECBC-DCC3-2BAAA3562F4F}"/>
              </a:ext>
            </a:extLst>
          </p:cNvPr>
          <p:cNvGrpSpPr/>
          <p:nvPr/>
        </p:nvGrpSpPr>
        <p:grpSpPr>
          <a:xfrm>
            <a:off x="314145" y="3323036"/>
            <a:ext cx="2385441" cy="1008931"/>
            <a:chOff x="2834" y="2204867"/>
            <a:chExt cx="2522329" cy="1008931"/>
          </a:xfrm>
        </p:grpSpPr>
        <p:sp>
          <p:nvSpPr>
            <p:cNvPr id="18" name="Flecha: cheurón 17">
              <a:extLst>
                <a:ext uri="{FF2B5EF4-FFF2-40B4-BE49-F238E27FC236}">
                  <a16:creationId xmlns:a16="http://schemas.microsoft.com/office/drawing/2014/main" id="{4397B116-BA2B-00FC-EFEC-DB5A01366F77}"/>
                </a:ext>
              </a:extLst>
            </p:cNvPr>
            <p:cNvSpPr/>
            <p:nvPr/>
          </p:nvSpPr>
          <p:spPr>
            <a:xfrm>
              <a:off x="2834" y="2204867"/>
              <a:ext cx="2522329" cy="1008931"/>
            </a:xfrm>
            <a:prstGeom prst="chevron">
              <a:avLst/>
            </a:prstGeom>
            <a:solidFill>
              <a:srgbClr val="9FB7E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echa: cheurón 4">
              <a:extLst>
                <a:ext uri="{FF2B5EF4-FFF2-40B4-BE49-F238E27FC236}">
                  <a16:creationId xmlns:a16="http://schemas.microsoft.com/office/drawing/2014/main" id="{D19A22A2-625A-FEA5-5CE5-E0C3427E443D}"/>
                </a:ext>
              </a:extLst>
            </p:cNvPr>
            <p:cNvSpPr txBox="1"/>
            <p:nvPr/>
          </p:nvSpPr>
          <p:spPr>
            <a:xfrm>
              <a:off x="507300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Revisión de experiencias internacionales</a:t>
              </a:r>
              <a:endParaRPr lang="es-MX" sz="1600" kern="1200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397FAC57-0911-7664-3646-36508BF02B49}"/>
              </a:ext>
            </a:extLst>
          </p:cNvPr>
          <p:cNvGrpSpPr/>
          <p:nvPr/>
        </p:nvGrpSpPr>
        <p:grpSpPr>
          <a:xfrm>
            <a:off x="2428163" y="3334925"/>
            <a:ext cx="2180106" cy="1008931"/>
            <a:chOff x="2272930" y="2204867"/>
            <a:chExt cx="2522329" cy="1008931"/>
          </a:xfrm>
        </p:grpSpPr>
        <p:sp>
          <p:nvSpPr>
            <p:cNvPr id="16" name="Flecha: cheurón 15">
              <a:extLst>
                <a:ext uri="{FF2B5EF4-FFF2-40B4-BE49-F238E27FC236}">
                  <a16:creationId xmlns:a16="http://schemas.microsoft.com/office/drawing/2014/main" id="{E2D781A1-1B8B-8C04-F1B2-A26F2A99B806}"/>
                </a:ext>
              </a:extLst>
            </p:cNvPr>
            <p:cNvSpPr/>
            <p:nvPr/>
          </p:nvSpPr>
          <p:spPr>
            <a:xfrm>
              <a:off x="2272930" y="2204867"/>
              <a:ext cx="2522329" cy="1008931"/>
            </a:xfrm>
            <a:prstGeom prst="chevron">
              <a:avLst/>
            </a:prstGeom>
            <a:solidFill>
              <a:srgbClr val="84A2D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lecha: cheurón 6">
              <a:extLst>
                <a:ext uri="{FF2B5EF4-FFF2-40B4-BE49-F238E27FC236}">
                  <a16:creationId xmlns:a16="http://schemas.microsoft.com/office/drawing/2014/main" id="{51C69645-CD25-F65B-4E41-773EBCD0DAF8}"/>
                </a:ext>
              </a:extLst>
            </p:cNvPr>
            <p:cNvSpPr txBox="1"/>
            <p:nvPr/>
          </p:nvSpPr>
          <p:spPr>
            <a:xfrm>
              <a:off x="2777396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Homologación conceptual</a:t>
              </a:r>
              <a:endParaRPr lang="es-MX" sz="1600" kern="1200" dirty="0"/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CB3DAC74-F3A5-9DE7-D45F-62245DD1793E}"/>
              </a:ext>
            </a:extLst>
          </p:cNvPr>
          <p:cNvGrpSpPr/>
          <p:nvPr/>
        </p:nvGrpSpPr>
        <p:grpSpPr>
          <a:xfrm>
            <a:off x="4336516" y="3323036"/>
            <a:ext cx="3465657" cy="1008931"/>
            <a:chOff x="4543027" y="2204867"/>
            <a:chExt cx="2522329" cy="1008931"/>
          </a:xfrm>
        </p:grpSpPr>
        <p:sp>
          <p:nvSpPr>
            <p:cNvPr id="14" name="Flecha: cheurón 13">
              <a:extLst>
                <a:ext uri="{FF2B5EF4-FFF2-40B4-BE49-F238E27FC236}">
                  <a16:creationId xmlns:a16="http://schemas.microsoft.com/office/drawing/2014/main" id="{8E8ED982-0BE3-71CD-C93D-92AC0702CF78}"/>
                </a:ext>
              </a:extLst>
            </p:cNvPr>
            <p:cNvSpPr/>
            <p:nvPr/>
          </p:nvSpPr>
          <p:spPr>
            <a:xfrm>
              <a:off x="4543027" y="2204867"/>
              <a:ext cx="2522329" cy="1008931"/>
            </a:xfrm>
            <a:prstGeom prst="chevron">
              <a:avLst/>
            </a:prstGeom>
            <a:solidFill>
              <a:srgbClr val="5C84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lecha: cheurón 8">
              <a:extLst>
                <a:ext uri="{FF2B5EF4-FFF2-40B4-BE49-F238E27FC236}">
                  <a16:creationId xmlns:a16="http://schemas.microsoft.com/office/drawing/2014/main" id="{ED308D06-CF03-A3A2-5545-6A74526D7C4A}"/>
                </a:ext>
              </a:extLst>
            </p:cNvPr>
            <p:cNvSpPr txBox="1"/>
            <p:nvPr/>
          </p:nvSpPr>
          <p:spPr>
            <a:xfrm>
              <a:off x="5047493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bg1"/>
                  </a:solidFill>
                </a:rPr>
                <a:t>Definición de preguntas que guiarán las evaluaciones</a:t>
              </a:r>
              <a:endParaRPr lang="es-MX" sz="1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C0C2512-67A3-BA54-C40C-E3E7F056A3FC}"/>
              </a:ext>
            </a:extLst>
          </p:cNvPr>
          <p:cNvGrpSpPr/>
          <p:nvPr/>
        </p:nvGrpSpPr>
        <p:grpSpPr>
          <a:xfrm>
            <a:off x="7540935" y="3323036"/>
            <a:ext cx="2105828" cy="1008931"/>
            <a:chOff x="6813123" y="2204867"/>
            <a:chExt cx="2522329" cy="1008931"/>
          </a:xfrm>
        </p:grpSpPr>
        <p:sp>
          <p:nvSpPr>
            <p:cNvPr id="10" name="Flecha: cheurón 9">
              <a:extLst>
                <a:ext uri="{FF2B5EF4-FFF2-40B4-BE49-F238E27FC236}">
                  <a16:creationId xmlns:a16="http://schemas.microsoft.com/office/drawing/2014/main" id="{1E6E190A-FD61-EE2B-0442-D597F9B2F8B0}"/>
                </a:ext>
              </a:extLst>
            </p:cNvPr>
            <p:cNvSpPr/>
            <p:nvPr/>
          </p:nvSpPr>
          <p:spPr>
            <a:xfrm>
              <a:off x="6813123" y="2204867"/>
              <a:ext cx="2522329" cy="100893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lecha: cheurón 10">
              <a:extLst>
                <a:ext uri="{FF2B5EF4-FFF2-40B4-BE49-F238E27FC236}">
                  <a16:creationId xmlns:a16="http://schemas.microsoft.com/office/drawing/2014/main" id="{6F226660-0886-A4E3-6902-7FE5C651AAE9}"/>
                </a:ext>
              </a:extLst>
            </p:cNvPr>
            <p:cNvSpPr txBox="1"/>
            <p:nvPr/>
          </p:nvSpPr>
          <p:spPr>
            <a:xfrm>
              <a:off x="7317589" y="2204867"/>
              <a:ext cx="1715743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Definición de periodicidades  sugeridas</a:t>
              </a:r>
              <a:endParaRPr lang="es-MX" sz="1600" kern="1200" dirty="0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E7E418B0-5987-1EE3-A1AD-2464A75E010F}"/>
              </a:ext>
            </a:extLst>
          </p:cNvPr>
          <p:cNvGrpSpPr/>
          <p:nvPr/>
        </p:nvGrpSpPr>
        <p:grpSpPr>
          <a:xfrm>
            <a:off x="9394531" y="3323036"/>
            <a:ext cx="2522329" cy="1008931"/>
            <a:chOff x="9083220" y="2204867"/>
            <a:chExt cx="2522329" cy="1008931"/>
          </a:xfrm>
        </p:grpSpPr>
        <p:sp>
          <p:nvSpPr>
            <p:cNvPr id="8" name="Flecha: cheurón 7">
              <a:extLst>
                <a:ext uri="{FF2B5EF4-FFF2-40B4-BE49-F238E27FC236}">
                  <a16:creationId xmlns:a16="http://schemas.microsoft.com/office/drawing/2014/main" id="{CE1091EB-8237-F331-C2E0-93360A130C59}"/>
                </a:ext>
              </a:extLst>
            </p:cNvPr>
            <p:cNvSpPr/>
            <p:nvPr/>
          </p:nvSpPr>
          <p:spPr>
            <a:xfrm>
              <a:off x="9083220" y="2204867"/>
              <a:ext cx="2522329" cy="1008931"/>
            </a:xfrm>
            <a:prstGeom prst="chevron">
              <a:avLst/>
            </a:prstGeom>
            <a:solidFill>
              <a:srgbClr val="3259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echa: cheurón 12">
              <a:extLst>
                <a:ext uri="{FF2B5EF4-FFF2-40B4-BE49-F238E27FC236}">
                  <a16:creationId xmlns:a16="http://schemas.microsoft.com/office/drawing/2014/main" id="{19A537AB-B6EC-9EFC-8ECD-C2A33878060C}"/>
                </a:ext>
              </a:extLst>
            </p:cNvPr>
            <p:cNvSpPr txBox="1"/>
            <p:nvPr/>
          </p:nvSpPr>
          <p:spPr>
            <a:xfrm>
              <a:off x="9587686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dirty="0">
                  <a:solidFill>
                    <a:schemeClr val="bg1"/>
                  </a:solidFill>
                </a:rPr>
                <a:t>Primera propuesta de marco genérico</a:t>
              </a:r>
              <a:endParaRPr lang="es-MX" sz="16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BB2817-001B-BDE1-3F10-B1DBCDB20C61}"/>
              </a:ext>
            </a:extLst>
          </p:cNvPr>
          <p:cNvSpPr txBox="1"/>
          <p:nvPr/>
        </p:nvSpPr>
        <p:spPr>
          <a:xfrm>
            <a:off x="655248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(ene-feb)</a:t>
            </a:r>
            <a:endParaRPr lang="es-MX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DAE191F-1A7C-8E66-91C4-B240036180B9}"/>
              </a:ext>
            </a:extLst>
          </p:cNvPr>
          <p:cNvSpPr txBox="1"/>
          <p:nvPr/>
        </p:nvSpPr>
        <p:spPr>
          <a:xfrm>
            <a:off x="2715135" y="4457270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(mar-abr)</a:t>
            </a:r>
            <a:endParaRPr lang="es-MX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0F329D8-53BE-C7A7-E26D-661E2236FF15}"/>
              </a:ext>
            </a:extLst>
          </p:cNvPr>
          <p:cNvSpPr txBox="1"/>
          <p:nvPr/>
        </p:nvSpPr>
        <p:spPr>
          <a:xfrm>
            <a:off x="5347854" y="4457036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</a:t>
            </a:r>
            <a:r>
              <a:rPr lang="es-ES" dirty="0" err="1"/>
              <a:t>may</a:t>
            </a:r>
            <a:r>
              <a:rPr lang="es-ES" dirty="0"/>
              <a:t>-jun)</a:t>
            </a:r>
            <a:endParaRPr lang="es-MX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B9EB8F-F1FA-CB4F-8A32-E2B98E0FCFCE}"/>
              </a:ext>
            </a:extLst>
          </p:cNvPr>
          <p:cNvSpPr txBox="1"/>
          <p:nvPr/>
        </p:nvSpPr>
        <p:spPr>
          <a:xfrm>
            <a:off x="7847662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(jul-</a:t>
            </a:r>
            <a:r>
              <a:rPr lang="es-ES" dirty="0" err="1"/>
              <a:t>ago</a:t>
            </a:r>
            <a:r>
              <a:rPr lang="es-ES" dirty="0"/>
              <a:t>)</a:t>
            </a:r>
            <a:endParaRPr lang="es-MX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DCDF40C-9ED7-5DAE-4C89-3F8D0A0A2BA3}"/>
              </a:ext>
            </a:extLst>
          </p:cNvPr>
          <p:cNvSpPr txBox="1"/>
          <p:nvPr/>
        </p:nvSpPr>
        <p:spPr>
          <a:xfrm>
            <a:off x="9907549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</a:t>
            </a:r>
            <a:r>
              <a:rPr lang="es-ES" dirty="0" err="1"/>
              <a:t>sep</a:t>
            </a:r>
            <a:r>
              <a:rPr lang="es-ES" dirty="0"/>
              <a:t>-oct)</a:t>
            </a:r>
            <a:endParaRPr lang="es-MX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637E052-0A52-18FD-128E-5281BFBB23A0}"/>
              </a:ext>
            </a:extLst>
          </p:cNvPr>
          <p:cNvSpPr txBox="1"/>
          <p:nvPr/>
        </p:nvSpPr>
        <p:spPr>
          <a:xfrm>
            <a:off x="3197627" y="1280978"/>
            <a:ext cx="183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(4º trimestre 2022</a:t>
            </a:r>
            <a:r>
              <a:rPr lang="es-ES" sz="2000" dirty="0"/>
              <a:t>)</a:t>
            </a:r>
            <a:endParaRPr lang="es-MX" sz="2000" dirty="0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id="{44ACFF93-04E7-30A3-F291-C5863682915A}"/>
              </a:ext>
            </a:extLst>
          </p:cNvPr>
          <p:cNvSpPr/>
          <p:nvPr/>
        </p:nvSpPr>
        <p:spPr>
          <a:xfrm>
            <a:off x="1429860" y="2079822"/>
            <a:ext cx="381185" cy="673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1B984EC3-62AA-C1C4-797F-4D529AAEF1C2}"/>
              </a:ext>
            </a:extLst>
          </p:cNvPr>
          <p:cNvSpPr/>
          <p:nvPr/>
        </p:nvSpPr>
        <p:spPr>
          <a:xfrm>
            <a:off x="204925" y="1044125"/>
            <a:ext cx="299270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Flecha: cheurón 4">
            <a:extLst>
              <a:ext uri="{FF2B5EF4-FFF2-40B4-BE49-F238E27FC236}">
                <a16:creationId xmlns:a16="http://schemas.microsoft.com/office/drawing/2014/main" id="{F72873AD-409B-4352-C1FF-EBAEDD6678AB}"/>
              </a:ext>
            </a:extLst>
          </p:cNvPr>
          <p:cNvSpPr txBox="1"/>
          <p:nvPr/>
        </p:nvSpPr>
        <p:spPr>
          <a:xfrm>
            <a:off x="448477" y="943778"/>
            <a:ext cx="2576476" cy="10089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6007" tIns="18669" rIns="18669" bIns="1866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dirty="0">
                <a:solidFill>
                  <a:schemeClr val="accent1">
                    <a:lumMod val="50000"/>
                  </a:schemeClr>
                </a:solidFill>
              </a:rPr>
              <a:t>Intercambio de prácticas de evaluación en el INEGI</a:t>
            </a:r>
            <a:endParaRPr lang="es-MX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0BE2D03-8593-F410-7CBC-F05512B62BD7}"/>
              </a:ext>
            </a:extLst>
          </p:cNvPr>
          <p:cNvSpPr txBox="1"/>
          <p:nvPr/>
        </p:nvSpPr>
        <p:spPr>
          <a:xfrm>
            <a:off x="1310863" y="280666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22138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55013D4F5B7841B82A9094EA6E91B7" ma:contentTypeVersion="15" ma:contentTypeDescription="Crear nuevo documento." ma:contentTypeScope="" ma:versionID="d8592c33e8959f51bead752be220aba7">
  <xsd:schema xmlns:xsd="http://www.w3.org/2001/XMLSchema" xmlns:xs="http://www.w3.org/2001/XMLSchema" xmlns:p="http://schemas.microsoft.com/office/2006/metadata/properties" xmlns:ns2="2cf6ad0d-2af8-40e6-b30a-97e8352d3afd" xmlns:ns3="bcc1e82b-ca09-43ad-88a8-c1c64ce950e8" targetNamespace="http://schemas.microsoft.com/office/2006/metadata/properties" ma:root="true" ma:fieldsID="87aadac50a9fbcc1896ddc9a374f3018" ns2:_="" ns3:_="">
    <xsd:import namespace="2cf6ad0d-2af8-40e6-b30a-97e8352d3afd"/>
    <xsd:import namespace="bcc1e82b-ca09-43ad-88a8-c1c64ce95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6ad0d-2af8-40e6-b30a-97e8352d3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3da1ee4-79ed-44ce-b71c-8702bcfbfa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1e82b-ca09-43ad-88a8-c1c64ce95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d888bc4-699d-4448-8ea2-d7a4b7fda0d3}" ma:internalName="TaxCatchAll" ma:showField="CatchAllData" ma:web="bcc1e82b-ca09-43ad-88a8-c1c64ce95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f6ad0d-2af8-40e6-b30a-97e8352d3afd">
      <Terms xmlns="http://schemas.microsoft.com/office/infopath/2007/PartnerControls"/>
    </lcf76f155ced4ddcb4097134ff3c332f>
    <TaxCatchAll xmlns="bcc1e82b-ca09-43ad-88a8-c1c64ce950e8" xsi:nil="true"/>
  </documentManagement>
</p:properties>
</file>

<file path=customXml/itemProps1.xml><?xml version="1.0" encoding="utf-8"?>
<ds:datastoreItem xmlns:ds="http://schemas.openxmlformats.org/officeDocument/2006/customXml" ds:itemID="{0C734431-7108-4B27-9729-93714B5553B6}">
  <ds:schemaRefs>
    <ds:schemaRef ds:uri="2cf6ad0d-2af8-40e6-b30a-97e8352d3afd"/>
    <ds:schemaRef ds:uri="bcc1e82b-ca09-43ad-88a8-c1c64ce95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E7EA4F1-EBA7-4C4D-9563-67DEBB147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167151-E830-4075-85D4-ECFE45D876E5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  <ds:schemaRef ds:uri="2cf6ad0d-2af8-40e6-b30a-97e8352d3af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cc1e82b-ca09-43ad-88a8-c1c64ce950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690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 Neue Medium</vt:lpstr>
      <vt:lpstr>Symbol</vt:lpstr>
      <vt:lpstr>Times New Roman</vt:lpstr>
      <vt:lpstr>Wingdings</vt:lpstr>
      <vt:lpstr>Tema de Office</vt:lpstr>
      <vt:lpstr>Grupo de trabajo sobre evaluación de la calidad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LUJAN SALAZAR JOSE DE JESUS</dc:creator>
  <cp:lastModifiedBy>CUELLAR RIO MANUEL</cp:lastModifiedBy>
  <cp:revision>112</cp:revision>
  <dcterms:created xsi:type="dcterms:W3CDTF">2022-06-22T16:35:32Z</dcterms:created>
  <dcterms:modified xsi:type="dcterms:W3CDTF">2022-12-15T17:53:31Z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0x0101006355013D4F5B7841B82A9094EA6E91B7</vt:lpwstr>
  </property>
  <property fmtid="{D5CDD505-2E9C-101B-9397-08002B2CF9AE}" pid="3" name="MediaServiceImageTags">
    <vt:lpwstr/>
  </property>
</Properties>
</file>